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67454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68352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117683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82082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94960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13164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48F3394-B3D8-412D-BE3C-FE096CA032B1}" type="datetimeFigureOut">
              <a:rPr lang="ar-IQ" smtClean="0"/>
              <a:t>01/05/1441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70543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48F3394-B3D8-412D-BE3C-FE096CA032B1}" type="datetimeFigureOut">
              <a:rPr lang="ar-IQ" smtClean="0"/>
              <a:t>01/05/1441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80687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48F3394-B3D8-412D-BE3C-FE096CA032B1}" type="datetimeFigureOut">
              <a:rPr lang="ar-IQ" smtClean="0"/>
              <a:t>01/05/1441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8093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906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5343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CADF3B-018B-4FD2-80CF-200CF7777E52}" type="slidenum">
              <a:rPr lang="ar-IQ" smtClean="0"/>
              <a:t>‹#›</a:t>
            </a:fld>
            <a:endParaRPr lang="ar-IQ"/>
          </a:p>
        </p:txBody>
      </p:sp>
    </p:spTree>
    <p:extLst>
      <p:ext uri="{BB962C8B-B14F-4D97-AF65-F5344CB8AC3E}">
        <p14:creationId xmlns:p14="http://schemas.microsoft.com/office/powerpoint/2010/main" val="120785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 3 / مبادئ </a:t>
            </a:r>
            <a:r>
              <a:rPr lang="ar-IQ" dirty="0" smtClean="0"/>
              <a:t>الإدارة العامة </a:t>
            </a:r>
            <a:endParaRPr lang="ar-IQ" dirty="0"/>
          </a:p>
        </p:txBody>
      </p:sp>
      <p:sp>
        <p:nvSpPr>
          <p:cNvPr id="3" name="عنوان فرعي 2"/>
          <p:cNvSpPr>
            <a:spLocks noGrp="1"/>
          </p:cNvSpPr>
          <p:nvPr>
            <p:ph type="subTitle" idx="1"/>
          </p:nvPr>
        </p:nvSpPr>
        <p:spPr/>
        <p:txBody>
          <a:bodyPr/>
          <a:lstStyle/>
          <a:p>
            <a:r>
              <a:rPr lang="ar-IQ" dirty="0"/>
              <a:t>إعداد: أ.م. محمود حسن جمعة</a:t>
            </a:r>
          </a:p>
          <a:p>
            <a:r>
              <a:rPr lang="ar-IQ" dirty="0"/>
              <a:t>كلية الإدارة والاقتصاد- جامعة ديالى</a:t>
            </a:r>
          </a:p>
          <a:p>
            <a:endParaRPr lang="ar-IQ" dirty="0"/>
          </a:p>
        </p:txBody>
      </p:sp>
    </p:spTree>
    <p:extLst>
      <p:ext uri="{BB962C8B-B14F-4D97-AF65-F5344CB8AC3E}">
        <p14:creationId xmlns:p14="http://schemas.microsoft.com/office/powerpoint/2010/main" val="1046251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dirty="0" smtClean="0"/>
              <a:t>المرحلة الأولى : مرحلة السلطة التقليدية</a:t>
            </a:r>
          </a:p>
          <a:p>
            <a:pPr algn="just"/>
            <a:r>
              <a:rPr lang="ar-IQ" dirty="0" smtClean="0"/>
              <a:t>    تمثل هذه المرحلة المجتمعات البدائية والتي يصل للسلطة فيها الفئات التقليدية التي تستمد شرعية حكمها وإدارتها من الجاه والنسب والوراثة ويكون أداء الإدارة بدائي وغير كفوء .</a:t>
            </a:r>
          </a:p>
          <a:p>
            <a:pPr algn="just"/>
            <a:r>
              <a:rPr lang="ar-IQ" dirty="0" smtClean="0"/>
              <a:t>المرحلة الثانية : مرحلة السلطة </a:t>
            </a:r>
            <a:r>
              <a:rPr lang="ar-IQ" dirty="0" err="1" smtClean="0"/>
              <a:t>الكارزماتية</a:t>
            </a:r>
            <a:r>
              <a:rPr lang="ar-IQ" dirty="0" smtClean="0"/>
              <a:t> </a:t>
            </a:r>
          </a:p>
          <a:p>
            <a:pPr algn="just"/>
            <a:r>
              <a:rPr lang="ar-IQ" dirty="0" smtClean="0"/>
              <a:t>    تبرز قيادات فردية تتمتع بخصائص شخصية جـذابة وصفات قيادية خاصة تنقاد لها الجمــاهير (ليس لأسباب موضوعية بل تأثراً وإعجاباً) تجعلهم قادرين على حشد الجهود نحو الأهداف مما يؤدي لوجود إدارة جيدة ، مع عدم وجود مؤسسة .</a:t>
            </a:r>
          </a:p>
          <a:p>
            <a:pPr algn="just"/>
            <a:endParaRPr lang="ar-IQ" dirty="0"/>
          </a:p>
        </p:txBody>
      </p:sp>
    </p:spTree>
    <p:extLst>
      <p:ext uri="{BB962C8B-B14F-4D97-AF65-F5344CB8AC3E}">
        <p14:creationId xmlns:p14="http://schemas.microsoft.com/office/powerpoint/2010/main" val="2864359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المرحلة الثالثة : مرحلة السلطة القانونية</a:t>
            </a:r>
          </a:p>
          <a:p>
            <a:pPr algn="just"/>
            <a:r>
              <a:rPr lang="ar-IQ" dirty="0" smtClean="0"/>
              <a:t>   يشغل الوظائف الإدارية في هذه المرحلة أشخاص ممن تتوافر فيهم المؤهلات والشروط المحددة في القوانين . وتمتاز الإدارة  بالكفاءة والإنجاز والدقة في العمل .</a:t>
            </a:r>
          </a:p>
          <a:p>
            <a:pPr algn="just"/>
            <a:r>
              <a:rPr lang="ar-IQ" dirty="0" smtClean="0"/>
              <a:t>  اهتم ويبر بدراسة الإدارة الحكومية على مستوى الدول ، وقد أوضح أن النمط البيروقراطي نمطاً مثالياً افتراضيا ، فالبيروقراطية لم تكن تصويراً لواقع إداري موجود في دولة ما. وإنما هي نوع لتصميم المنظمات يستند إلى التخصص وتقسيم العمل وتسلسل محدد للسلطة ، وقواعد وإجراءات واضحة ، ومعايير صارمة لاختيار الأفراد وترقيتهم .</a:t>
            </a:r>
          </a:p>
          <a:p>
            <a:pPr algn="just"/>
            <a:endParaRPr lang="ar-IQ" dirty="0"/>
          </a:p>
        </p:txBody>
      </p:sp>
    </p:spTree>
    <p:extLst>
      <p:ext uri="{BB962C8B-B14F-4D97-AF65-F5344CB8AC3E}">
        <p14:creationId xmlns:p14="http://schemas.microsoft.com/office/powerpoint/2010/main" val="2447803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ويرى ويبر بأنه كلما كان التنظيم الإداري بيروقراطياً كلما كان الإنتاج عالياً ، لأن البيروقراطية تحقق الدقة والسرعة والوضوح والاستمرارية ، فهي نظام كفوء وعقلاني ومن خصائص النظرية البيروقراطية لماكس ويبر :</a:t>
            </a:r>
            <a:endParaRPr lang="ar-IQ" dirty="0"/>
          </a:p>
        </p:txBody>
      </p:sp>
    </p:spTree>
    <p:extLst>
      <p:ext uri="{BB962C8B-B14F-4D97-AF65-F5344CB8AC3E}">
        <p14:creationId xmlns:p14="http://schemas.microsoft.com/office/powerpoint/2010/main" val="1708739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1.   تقسيم العمل والتخصص .</a:t>
            </a:r>
          </a:p>
          <a:p>
            <a:pPr algn="just"/>
            <a:r>
              <a:rPr lang="ar-IQ" dirty="0" smtClean="0"/>
              <a:t>2.	التسلسل الرئاسي ، ووضوح خطوط السلطة .</a:t>
            </a:r>
          </a:p>
          <a:p>
            <a:pPr algn="just"/>
            <a:r>
              <a:rPr lang="ar-IQ" dirty="0" smtClean="0"/>
              <a:t>3.	الجدارة في التعيين ، فالموظفون يعينون ولا ينتخبون .</a:t>
            </a:r>
          </a:p>
          <a:p>
            <a:pPr algn="just"/>
            <a:r>
              <a:rPr lang="ar-IQ" dirty="0" smtClean="0"/>
              <a:t>4.	الموظف لا يملك الوحدة التي يديرها ، الأمر الذي يعني وجود قواعد وتعليمات محددة لسير العمل .</a:t>
            </a:r>
          </a:p>
          <a:p>
            <a:pPr algn="just"/>
            <a:r>
              <a:rPr lang="ar-IQ" dirty="0" smtClean="0"/>
              <a:t>5.	التوثيق وتنظيم السجلات .</a:t>
            </a:r>
          </a:p>
          <a:p>
            <a:pPr algn="just"/>
            <a:r>
              <a:rPr lang="ar-IQ" dirty="0" smtClean="0"/>
              <a:t>6.	الرسمية في علاقات العمل داخلياً وخارجياً فالإداري يخضع لقوانين وضوابط ورقابة شديدة .</a:t>
            </a:r>
          </a:p>
          <a:p>
            <a:pPr algn="just"/>
            <a:r>
              <a:rPr lang="ar-IQ" dirty="0" smtClean="0"/>
              <a:t>7.	الموظفون يعملون مقابل أجور ثابتة وعادلة . </a:t>
            </a:r>
          </a:p>
          <a:p>
            <a:pPr algn="just"/>
            <a:endParaRPr lang="ar-IQ" dirty="0"/>
          </a:p>
        </p:txBody>
      </p:sp>
    </p:spTree>
    <p:extLst>
      <p:ext uri="{BB962C8B-B14F-4D97-AF65-F5344CB8AC3E}">
        <p14:creationId xmlns:p14="http://schemas.microsoft.com/office/powerpoint/2010/main" val="2515618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
            <a:r>
              <a:rPr lang="ar-IQ" dirty="0" smtClean="0"/>
              <a:t>وأخيرا يمكن إبراز أهم إسهامات المدرسة الكلاسيكية (التقليدية) بالآتي:</a:t>
            </a:r>
          </a:p>
          <a:p>
            <a:pPr algn="just"/>
            <a:r>
              <a:rPr lang="ar-IQ" dirty="0" smtClean="0"/>
              <a:t>	أبرزت أهمية الإدارة في تقدم المجتمعات وتطورها .</a:t>
            </a:r>
          </a:p>
          <a:p>
            <a:pPr algn="just"/>
            <a:r>
              <a:rPr lang="ar-IQ" dirty="0" smtClean="0"/>
              <a:t>	التأكيد على وصف الإدارة علم كباقي العلوم الأخرى .</a:t>
            </a:r>
          </a:p>
          <a:p>
            <a:pPr algn="just"/>
            <a:r>
              <a:rPr lang="ar-IQ" dirty="0" smtClean="0"/>
              <a:t>	بينت أن الإدارة مهنة ، لها أصول وأسس وقواعد .</a:t>
            </a:r>
          </a:p>
          <a:p>
            <a:pPr algn="just"/>
            <a:r>
              <a:rPr lang="ar-IQ" dirty="0" smtClean="0"/>
              <a:t>	تحديد عناصر العملية الإدارية .</a:t>
            </a:r>
          </a:p>
          <a:p>
            <a:pPr algn="just"/>
            <a:r>
              <a:rPr lang="ar-IQ" dirty="0" smtClean="0"/>
              <a:t>	بادرت بدراسة الوظائف والمهام ، وأكدت على أهمية اختيار العاملين وتدريبهم .</a:t>
            </a:r>
          </a:p>
          <a:p>
            <a:pPr algn="just"/>
            <a:r>
              <a:rPr lang="ar-IQ" dirty="0" smtClean="0"/>
              <a:t>	أبرزت أهمية تعويض العاملين تبعاً للأداء .</a:t>
            </a:r>
          </a:p>
          <a:p>
            <a:pPr algn="just"/>
            <a:r>
              <a:rPr lang="ar-IQ" dirty="0" smtClean="0"/>
              <a:t>	الكثير من أساليب الإدارة حالياً مستمدة من المدرسة التقليدية .</a:t>
            </a:r>
          </a:p>
          <a:p>
            <a:pPr algn="just"/>
            <a:endParaRPr lang="ar-IQ" dirty="0"/>
          </a:p>
        </p:txBody>
      </p:sp>
    </p:spTree>
    <p:extLst>
      <p:ext uri="{BB962C8B-B14F-4D97-AF65-F5344CB8AC3E}">
        <p14:creationId xmlns:p14="http://schemas.microsoft.com/office/powerpoint/2010/main" val="1690775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الانتقادات الموجهة للمدرسة الكلاسيكية </a:t>
            </a:r>
            <a:endParaRPr lang="ar-IQ" dirty="0"/>
          </a:p>
        </p:txBody>
      </p:sp>
      <p:sp>
        <p:nvSpPr>
          <p:cNvPr id="3" name="عنصر نائب للمحتوى 2"/>
          <p:cNvSpPr>
            <a:spLocks noGrp="1"/>
          </p:cNvSpPr>
          <p:nvPr>
            <p:ph idx="1"/>
          </p:nvPr>
        </p:nvSpPr>
        <p:spPr/>
        <p:txBody>
          <a:bodyPr>
            <a:normAutofit fontScale="92500"/>
          </a:bodyPr>
          <a:lstStyle/>
          <a:p>
            <a:pPr algn="just"/>
            <a:r>
              <a:rPr lang="ar-IQ" dirty="0" smtClean="0"/>
              <a:t>1.	التركيز على الجانب الفني من العمل وإهمال الجوانب النفسية والاجتماعية .</a:t>
            </a:r>
          </a:p>
          <a:p>
            <a:pPr algn="just"/>
            <a:r>
              <a:rPr lang="ar-IQ" dirty="0" smtClean="0"/>
              <a:t>2.	التركيز على الحافز المادي وإهمال حاجات ودوافع الإنسان الأخرى .</a:t>
            </a:r>
          </a:p>
          <a:p>
            <a:pPr algn="just"/>
            <a:r>
              <a:rPr lang="ar-IQ" dirty="0" smtClean="0"/>
              <a:t>     إن المدرسة التقليدية نشأت لتلاءم طبيعة الحياة والظروف التي تعمل فيها المنظمات في تلك الفترة ، فالمنظمات كانت ذات أعمال بسيطة وتعمل في بيئة مستقرة ، لذلك من الظلم الحكم عليها من المنظور الحالي لأن المنظمات الآن تعمل في ظروف بيئية معقدة ومضطربة ومتنوعة وبمنافسة شديدة.</a:t>
            </a:r>
          </a:p>
          <a:p>
            <a:pPr algn="just"/>
            <a:endParaRPr lang="ar-IQ" dirty="0"/>
          </a:p>
        </p:txBody>
      </p:sp>
    </p:spTree>
    <p:extLst>
      <p:ext uri="{BB962C8B-B14F-4D97-AF65-F5344CB8AC3E}">
        <p14:creationId xmlns:p14="http://schemas.microsoft.com/office/powerpoint/2010/main" val="66526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algn="ctr"/>
            <a:r>
              <a:rPr lang="ar-IQ" sz="5400" dirty="0" smtClean="0"/>
              <a:t>مدرسة الإدارة الكلاسيكية</a:t>
            </a:r>
            <a:endParaRPr lang="ar-IQ" sz="5400" dirty="0"/>
          </a:p>
        </p:txBody>
      </p:sp>
    </p:spTree>
    <p:extLst>
      <p:ext uri="{BB962C8B-B14F-4D97-AF65-F5344CB8AC3E}">
        <p14:creationId xmlns:p14="http://schemas.microsoft.com/office/powerpoint/2010/main" val="257023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الافتراضات</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1.	الإنسان كائن اقتصادي .</a:t>
            </a:r>
          </a:p>
          <a:p>
            <a:pPr algn="just"/>
            <a:r>
              <a:rPr lang="ar-IQ" dirty="0" smtClean="0"/>
              <a:t>2.	أعمال المنظمة معروفة وذات طبيعة روتينية بسيطة .</a:t>
            </a:r>
          </a:p>
          <a:p>
            <a:pPr algn="just"/>
            <a:r>
              <a:rPr lang="ar-IQ" dirty="0" smtClean="0"/>
              <a:t>3.	اعتمدت معيار الكفاءة والإنتاجية فقط للحكم على نجاح المديرين والمنظمات . </a:t>
            </a:r>
          </a:p>
          <a:p>
            <a:pPr algn="just"/>
            <a:r>
              <a:rPr lang="ar-IQ" dirty="0" smtClean="0"/>
              <a:t>4.	هنالك أسلوبا أمثل لأداء العمل يمكن تطبيقه في كل الظروف.</a:t>
            </a:r>
          </a:p>
          <a:p>
            <a:pPr algn="just"/>
            <a:r>
              <a:rPr lang="ar-IQ" dirty="0" smtClean="0"/>
              <a:t>5.	المنظمة تعمل كنظام مغلق ، لا تتأثر بالبيئة المحيطة بها ، كما أن بيئتها مستقرة .</a:t>
            </a:r>
          </a:p>
          <a:p>
            <a:pPr algn="just"/>
            <a:r>
              <a:rPr lang="ar-IQ" dirty="0" smtClean="0"/>
              <a:t>6.	عدت أن كل تنظيم خارج القنوات الرسمية يضر بالإنتاج ولا يخدم المنظمة .</a:t>
            </a:r>
          </a:p>
          <a:p>
            <a:pPr algn="just"/>
            <a:endParaRPr lang="ar-IQ" dirty="0"/>
          </a:p>
        </p:txBody>
      </p:sp>
    </p:spTree>
    <p:extLst>
      <p:ext uri="{BB962C8B-B14F-4D97-AF65-F5344CB8AC3E}">
        <p14:creationId xmlns:p14="http://schemas.microsoft.com/office/powerpoint/2010/main" val="102778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مدرسة الإدارة العلمية  </a:t>
            </a:r>
            <a:r>
              <a:rPr lang="en-US" dirty="0" smtClean="0"/>
              <a:t>School Scientific Management</a:t>
            </a:r>
            <a:endParaRPr lang="ar-IQ" dirty="0"/>
          </a:p>
        </p:txBody>
      </p:sp>
      <p:sp>
        <p:nvSpPr>
          <p:cNvPr id="3" name="عنصر نائب للمحتوى 2"/>
          <p:cNvSpPr>
            <a:spLocks noGrp="1"/>
          </p:cNvSpPr>
          <p:nvPr>
            <p:ph idx="1"/>
          </p:nvPr>
        </p:nvSpPr>
        <p:spPr/>
        <p:txBody>
          <a:bodyPr>
            <a:normAutofit fontScale="85000" lnSpcReduction="10000"/>
          </a:bodyPr>
          <a:lstStyle/>
          <a:p>
            <a:pPr algn="just"/>
            <a:r>
              <a:rPr lang="ar-IQ" dirty="0" smtClean="0"/>
              <a:t>فريدريك تايلور (1859 - 1915)</a:t>
            </a:r>
          </a:p>
          <a:p>
            <a:pPr algn="just"/>
            <a:r>
              <a:rPr lang="ar-IQ" dirty="0" smtClean="0"/>
              <a:t>    يوصف </a:t>
            </a:r>
            <a:r>
              <a:rPr lang="en-US" dirty="0" smtClean="0"/>
              <a:t>Frederick Taylor </a:t>
            </a:r>
            <a:r>
              <a:rPr lang="ar-IQ" dirty="0" smtClean="0"/>
              <a:t>رائد الحركة العلمية (الأب الروحي) . صاحب كتاب مبادئ الإدارة العلمية عام 1911 والذي يعد أول لبنة من لبنات تطوير الفكر الإداري وتوثيقه. ركز اهتمامه بالبحث في العمل على مستوى الورشة (مديرو الخط الأول كمشرفين وعمال) . وأوضح بأن الهدف الأساسي للمدير هو تحقيق أقصى منفعة لصاحب العمل ، يرافقها أقصى منفعة للعامل . فالرسالة التي نادى بها هي الاعتمادية المتبادلة (التعاون) بين الإدارة والعمال ، وأنصبت أبحاثه حول إيجاد الحلول لمشكلة تدني الإنتاجية والكفاءة . لذا قام بأبحاث وتجارب عديدة في مصانع الصلب والفحم لتخفيض وقت العامل وجهده وتقليل التكاليف ، لإيجاد طريقة مثلى لأداء كل عمل .</a:t>
            </a:r>
          </a:p>
          <a:p>
            <a:pPr algn="just"/>
            <a:endParaRPr lang="ar-IQ" dirty="0"/>
          </a:p>
        </p:txBody>
      </p:sp>
    </p:spTree>
    <p:extLst>
      <p:ext uri="{BB962C8B-B14F-4D97-AF65-F5344CB8AC3E}">
        <p14:creationId xmlns:p14="http://schemas.microsoft.com/office/powerpoint/2010/main" val="1608296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فرانك </a:t>
            </a:r>
            <a:r>
              <a:rPr lang="ar-IQ" dirty="0" err="1" smtClean="0"/>
              <a:t>جليبرت</a:t>
            </a:r>
            <a:r>
              <a:rPr lang="ar-IQ" dirty="0" smtClean="0"/>
              <a:t> (1868 – 1924)</a:t>
            </a:r>
          </a:p>
          <a:p>
            <a:pPr algn="just"/>
            <a:r>
              <a:rPr lang="ar-IQ" dirty="0" smtClean="0"/>
              <a:t>   لقد عاصر </a:t>
            </a:r>
            <a:r>
              <a:rPr lang="en-US" dirty="0" smtClean="0"/>
              <a:t>Frank </a:t>
            </a:r>
            <a:r>
              <a:rPr lang="en-US" dirty="0" err="1" smtClean="0"/>
              <a:t>Gilberth</a:t>
            </a:r>
            <a:r>
              <a:rPr lang="en-US" dirty="0" smtClean="0"/>
              <a:t> </a:t>
            </a:r>
            <a:r>
              <a:rPr lang="ar-IQ" dirty="0" smtClean="0"/>
              <a:t>فريدريك تايلور، فقام </a:t>
            </a:r>
            <a:r>
              <a:rPr lang="ar-IQ" dirty="0" err="1" smtClean="0"/>
              <a:t>جليبرت</a:t>
            </a:r>
            <a:r>
              <a:rPr lang="ar-IQ" dirty="0" smtClean="0"/>
              <a:t> بدراسات خاصة في مجال صناعة البناء بهدف توفير الوقت الذي يبذله العاملون في الإنتاج ، إن دراسة </a:t>
            </a:r>
            <a:r>
              <a:rPr lang="ar-IQ" dirty="0" err="1" smtClean="0"/>
              <a:t>جليبرت</a:t>
            </a:r>
            <a:r>
              <a:rPr lang="ar-IQ" dirty="0" smtClean="0"/>
              <a:t> تتمثل في معرفة حركات الجسم واليدين التي قد تهدر وقت العامل ، فضلاً عن معرفة أفضل الأدوات التي إن تم استخدامها يتم توفير وقته ومن ثم زيادة أو رفع مستوى إنتاجيته . وقد ركزت معظم دراسات </a:t>
            </a:r>
            <a:r>
              <a:rPr lang="ar-IQ" dirty="0" err="1" smtClean="0"/>
              <a:t>جليبرت</a:t>
            </a:r>
            <a:r>
              <a:rPr lang="ar-IQ" dirty="0" smtClean="0"/>
              <a:t> على العمال الذين يعملون في مجال البناء وخاصةً في مجال الطوب (الطابوق). </a:t>
            </a:r>
          </a:p>
          <a:p>
            <a:pPr algn="just"/>
            <a:r>
              <a:rPr lang="ar-IQ" dirty="0" smtClean="0"/>
              <a:t>    وبعد دراسة الوقت والحركات اللازمة لرصف الطوب ، استطاع </a:t>
            </a:r>
            <a:r>
              <a:rPr lang="ar-IQ" dirty="0" err="1" smtClean="0"/>
              <a:t>جليبرت</a:t>
            </a:r>
            <a:r>
              <a:rPr lang="ar-IQ" dirty="0" smtClean="0"/>
              <a:t> تخفيض عدد الحركات لوضع الطوب من 18 </a:t>
            </a:r>
            <a:r>
              <a:rPr lang="ar-IQ" dirty="0" err="1" smtClean="0"/>
              <a:t>الى</a:t>
            </a:r>
            <a:r>
              <a:rPr lang="ar-IQ" dirty="0" smtClean="0"/>
              <a:t> 5 . إذا قام العمال باستخدام أسلوب </a:t>
            </a:r>
            <a:r>
              <a:rPr lang="ar-IQ" dirty="0" err="1" smtClean="0"/>
              <a:t>جليبرت</a:t>
            </a:r>
            <a:r>
              <a:rPr lang="ar-IQ" dirty="0" smtClean="0"/>
              <a:t> في رصف الطوب فإن الجهد والإرهاق التي قد يبذلونه سوف يقل وبالمقابل فإن إنتاجهم سوف يزيد .</a:t>
            </a:r>
          </a:p>
          <a:p>
            <a:pPr algn="just"/>
            <a:endParaRPr lang="ar-IQ" dirty="0"/>
          </a:p>
        </p:txBody>
      </p:sp>
    </p:spTree>
    <p:extLst>
      <p:ext uri="{BB962C8B-B14F-4D97-AF65-F5344CB8AC3E}">
        <p14:creationId xmlns:p14="http://schemas.microsoft.com/office/powerpoint/2010/main" val="284082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مبادئ الإدارة العلمية </a:t>
            </a:r>
            <a:endParaRPr lang="ar-IQ" dirty="0"/>
          </a:p>
        </p:txBody>
      </p:sp>
      <p:sp>
        <p:nvSpPr>
          <p:cNvPr id="3" name="عنصر نائب للمحتوى 2"/>
          <p:cNvSpPr>
            <a:spLocks noGrp="1"/>
          </p:cNvSpPr>
          <p:nvPr>
            <p:ph idx="1"/>
          </p:nvPr>
        </p:nvSpPr>
        <p:spPr/>
        <p:txBody>
          <a:bodyPr/>
          <a:lstStyle/>
          <a:p>
            <a:pPr algn="just"/>
            <a:r>
              <a:rPr lang="ar-IQ" dirty="0" smtClean="0"/>
              <a:t>1.	التخصص الدقيق في العمل .</a:t>
            </a:r>
          </a:p>
          <a:p>
            <a:pPr algn="just"/>
            <a:r>
              <a:rPr lang="ar-IQ" dirty="0" smtClean="0"/>
              <a:t>2.	إحلال الأسلوب العلمي في أداء كل عنصر من عناصر العمل .</a:t>
            </a:r>
          </a:p>
          <a:p>
            <a:pPr algn="just"/>
            <a:r>
              <a:rPr lang="ar-IQ" dirty="0" smtClean="0"/>
              <a:t>3.	اختيار العاملين وتدريبهم ، وتحفيزهم باعتماد الأجر المادي للقطعة .</a:t>
            </a:r>
          </a:p>
          <a:p>
            <a:pPr algn="just"/>
            <a:r>
              <a:rPr lang="ar-IQ" dirty="0" smtClean="0"/>
              <a:t>4.	تعاون الإدارة والعمال لتحقيق أهداف العمل .</a:t>
            </a:r>
          </a:p>
          <a:p>
            <a:pPr algn="just"/>
            <a:r>
              <a:rPr lang="ar-IQ" dirty="0" smtClean="0"/>
              <a:t>5.	تقسيم العمل وتوزيع المسؤوليات .</a:t>
            </a:r>
          </a:p>
          <a:p>
            <a:pPr algn="just"/>
            <a:endParaRPr lang="ar-IQ" dirty="0"/>
          </a:p>
        </p:txBody>
      </p:sp>
    </p:spTree>
    <p:extLst>
      <p:ext uri="{BB962C8B-B14F-4D97-AF65-F5344CB8AC3E}">
        <p14:creationId xmlns:p14="http://schemas.microsoft.com/office/powerpoint/2010/main" val="2012215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المدرسة الوظيفية  </a:t>
            </a:r>
            <a:r>
              <a:rPr lang="en-US" dirty="0" smtClean="0"/>
              <a:t>Function School</a:t>
            </a:r>
            <a:endParaRPr lang="ar-IQ" dirty="0"/>
          </a:p>
        </p:txBody>
      </p:sp>
      <p:sp>
        <p:nvSpPr>
          <p:cNvPr id="3" name="عنصر نائب للمحتوى 2"/>
          <p:cNvSpPr>
            <a:spLocks noGrp="1"/>
          </p:cNvSpPr>
          <p:nvPr>
            <p:ph idx="1"/>
          </p:nvPr>
        </p:nvSpPr>
        <p:spPr/>
        <p:txBody>
          <a:bodyPr>
            <a:normAutofit fontScale="77500" lnSpcReduction="20000"/>
          </a:bodyPr>
          <a:lstStyle/>
          <a:p>
            <a:pPr algn="just"/>
            <a:r>
              <a:rPr lang="ar-IQ" dirty="0" smtClean="0"/>
              <a:t>هنري </a:t>
            </a:r>
            <a:r>
              <a:rPr lang="ar-IQ" dirty="0" err="1" smtClean="0"/>
              <a:t>فايول</a:t>
            </a:r>
            <a:r>
              <a:rPr lang="ar-IQ" dirty="0" smtClean="0"/>
              <a:t> (1841-1925)</a:t>
            </a:r>
          </a:p>
          <a:p>
            <a:pPr algn="just"/>
            <a:r>
              <a:rPr lang="ar-IQ" dirty="0" smtClean="0"/>
              <a:t>  ركز </a:t>
            </a:r>
            <a:r>
              <a:rPr lang="en-US" dirty="0" err="1" smtClean="0"/>
              <a:t>Henrry</a:t>
            </a:r>
            <a:r>
              <a:rPr lang="en-US" dirty="0" smtClean="0"/>
              <a:t> Fayol </a:t>
            </a:r>
            <a:r>
              <a:rPr lang="ar-IQ" dirty="0" smtClean="0"/>
              <a:t>اهتمامه على الإدارة العليا بحكم عمله وخبرته . ويعد كتابه الإدارة العامة والصناعية أشهر ما كتب . إذ سعى لوضع مبادئ عالمية ظناً منه بأنه يمكن لأي مدير تطبيقها في جميع الظروف والمنظمات . قام </a:t>
            </a:r>
            <a:r>
              <a:rPr lang="ar-IQ" dirty="0" err="1" smtClean="0"/>
              <a:t>فايول</a:t>
            </a:r>
            <a:r>
              <a:rPr lang="ar-IQ" dirty="0" smtClean="0"/>
              <a:t> بتقسيم أنشطة المنظمة على ست مجموعات رئيسة :</a:t>
            </a:r>
          </a:p>
          <a:p>
            <a:pPr algn="just"/>
            <a:r>
              <a:rPr lang="ar-IQ" dirty="0" smtClean="0"/>
              <a:t>	فنية (صنع أو إنتاج) .</a:t>
            </a:r>
          </a:p>
          <a:p>
            <a:pPr algn="just"/>
            <a:r>
              <a:rPr lang="ar-IQ" dirty="0" smtClean="0"/>
              <a:t>	تجارية ( بيع وشراء) .</a:t>
            </a:r>
          </a:p>
          <a:p>
            <a:pPr algn="just"/>
            <a:r>
              <a:rPr lang="ar-IQ" dirty="0" smtClean="0"/>
              <a:t>	مالية ( تأمين رأس المال واستخدام الأموال) .</a:t>
            </a:r>
          </a:p>
          <a:p>
            <a:pPr algn="just"/>
            <a:r>
              <a:rPr lang="ar-IQ" dirty="0" smtClean="0"/>
              <a:t>	حماية وأمان ( حماية الممتلكات والأشخاص) .</a:t>
            </a:r>
          </a:p>
          <a:p>
            <a:pPr algn="just"/>
            <a:r>
              <a:rPr lang="ar-IQ" dirty="0" smtClean="0"/>
              <a:t>	محاسبية ( تقدير التكاليف والأرباح) .</a:t>
            </a:r>
          </a:p>
          <a:p>
            <a:pPr algn="just"/>
            <a:r>
              <a:rPr lang="ar-IQ" dirty="0" smtClean="0"/>
              <a:t>	إدارية ( تخطيط وتنظيم وإعطاء الأوامر وتنسيق ورقابة) .</a:t>
            </a:r>
          </a:p>
          <a:p>
            <a:pPr algn="just"/>
            <a:endParaRPr lang="ar-IQ" dirty="0"/>
          </a:p>
        </p:txBody>
      </p:sp>
    </p:spTree>
    <p:extLst>
      <p:ext uri="{BB962C8B-B14F-4D97-AF65-F5344CB8AC3E}">
        <p14:creationId xmlns:p14="http://schemas.microsoft.com/office/powerpoint/2010/main" val="59605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 كما اقترح أربعة عشر قاعدة إدارية تمثلت بالآتي :</a:t>
            </a:r>
          </a:p>
          <a:p>
            <a:pPr algn="just"/>
            <a:r>
              <a:rPr lang="ar-IQ" dirty="0" smtClean="0"/>
              <a:t>(تقسيم العمل والتخصص) (تكافؤ السلطة والمسؤولية) (الانضباط والالتزام من قبل العاملين) (وحدة الأمر) (وحدة التوجيه " تنسيق كل الجهود في المنظمة لتصب في نفس الاتجاه") (خضوع المصلحة الشخصية للمصلحة العامة) (تعويض العاملين بشكل عادل) (المركزية) (التسلسل الهرمي) (النظام أي وضع المعدات والأفراد في الأماكن المناسبة) (المساواة ناتجة عن العدالة واللطف) (الاستقرار الوظيفي أي احتياج العامل لوقت كافي لكي يتعلم كيفية أداء عمله) (المبادرة) (الروح المعنوية وتعني التناغم والانسجام بين العاملين).</a:t>
            </a:r>
            <a:endParaRPr lang="ar-IQ" dirty="0"/>
          </a:p>
        </p:txBody>
      </p:sp>
    </p:spTree>
    <p:extLst>
      <p:ext uri="{BB962C8B-B14F-4D97-AF65-F5344CB8AC3E}">
        <p14:creationId xmlns:p14="http://schemas.microsoft.com/office/powerpoint/2010/main" val="944845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ماكس ويبر (1864-1920) </a:t>
            </a:r>
          </a:p>
          <a:p>
            <a:pPr algn="just"/>
            <a:r>
              <a:rPr lang="ar-IQ" dirty="0" smtClean="0"/>
              <a:t>        قام عالم الاجتماع الألماني  </a:t>
            </a:r>
            <a:r>
              <a:rPr lang="en-US" dirty="0" smtClean="0"/>
              <a:t>Max Weber  </a:t>
            </a:r>
            <a:r>
              <a:rPr lang="ar-IQ" dirty="0" smtClean="0"/>
              <a:t>بوضع أنموذج خاص بالتنظيم الإداري يسمى بالنظام البيروقراطي . فقد كان مهتماً بالتعرف على آلية تقدم المجتمعات تقنياً واقتصادياً ، ويرى بأن التاريخ البشري يسير بشكل خطي تقدمي نحو العقلانية التكنولوجية التي تؤدي فيها البيروقراطية دوراً مهماً . عمد إلى التمييز بين السلطة والقوة  كما عمد إلى تقسيم مراحل تطور المجتمعات حسب مؤهلات شاغلي الوظائف القيادية على ثلاثة مراحل :</a:t>
            </a:r>
          </a:p>
          <a:p>
            <a:pPr algn="just"/>
            <a:endParaRPr lang="ar-IQ" dirty="0"/>
          </a:p>
        </p:txBody>
      </p:sp>
    </p:spTree>
    <p:extLst>
      <p:ext uri="{BB962C8B-B14F-4D97-AF65-F5344CB8AC3E}">
        <p14:creationId xmlns:p14="http://schemas.microsoft.com/office/powerpoint/2010/main" val="405501779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744</Words>
  <Application>Microsoft Office PowerPoint</Application>
  <PresentationFormat>عرض على الشاشة (3:4)‏</PresentationFormat>
  <Paragraphs>63</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م 3 / مبادئ الإدارة العامة </vt:lpstr>
      <vt:lpstr>عرض تقديمي في PowerPoint</vt:lpstr>
      <vt:lpstr>الافتراضات</vt:lpstr>
      <vt:lpstr>مدرسة الإدارة العلمية  School Scientific Management</vt:lpstr>
      <vt:lpstr>عرض تقديمي في PowerPoint</vt:lpstr>
      <vt:lpstr>مبادئ الإدارة العلمية </vt:lpstr>
      <vt:lpstr>المدرسة الوظيفية  Function School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الانتقادات الموجهة للمدرسة الكلاسيكية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مبادئ الإدارة العامة </dc:title>
  <dc:creator>mhamed</dc:creator>
  <cp:lastModifiedBy>mhamed</cp:lastModifiedBy>
  <cp:revision>35</cp:revision>
  <dcterms:created xsi:type="dcterms:W3CDTF">2019-12-17T15:45:09Z</dcterms:created>
  <dcterms:modified xsi:type="dcterms:W3CDTF">2019-12-27T11:35:05Z</dcterms:modified>
</cp:coreProperties>
</file>